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4" r:id="rId4"/>
    <p:sldId id="265" r:id="rId5"/>
    <p:sldId id="267" r:id="rId6"/>
    <p:sldId id="268" r:id="rId7"/>
    <p:sldId id="266" r:id="rId8"/>
    <p:sldId id="263" r:id="rId9"/>
    <p:sldId id="269" r:id="rId10"/>
    <p:sldId id="270" r:id="rId11"/>
    <p:sldId id="271" r:id="rId12"/>
    <p:sldId id="272" r:id="rId13"/>
    <p:sldId id="273" r:id="rId14"/>
    <p:sldId id="274" r:id="rId15"/>
    <p:sldId id="280" r:id="rId16"/>
    <p:sldId id="275" r:id="rId17"/>
    <p:sldId id="276" r:id="rId18"/>
    <p:sldId id="277" r:id="rId19"/>
    <p:sldId id="281" r:id="rId20"/>
    <p:sldId id="278" r:id="rId21"/>
    <p:sldId id="279" r:id="rId22"/>
    <p:sldId id="282" r:id="rId23"/>
    <p:sldId id="283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A9"/>
    <a:srgbClr val="1A938E"/>
    <a:srgbClr val="3B444B"/>
    <a:srgbClr val="F8A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3"/>
    <p:restoredTop sz="94645"/>
  </p:normalViewPr>
  <p:slideViewPr>
    <p:cSldViewPr snapToGrid="0" snapToObjects="1">
      <p:cViewPr varScale="1">
        <p:scale>
          <a:sx n="131" d="100"/>
          <a:sy n="131" d="100"/>
        </p:scale>
        <p:origin x="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Foglio_di_lavoro_di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Foglio3!$A$18</c:f>
              <c:strCache>
                <c:ptCount val="1"/>
                <c:pt idx="0">
                  <c:v>Calabria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Foglio3!$B$18:$F$18</c:f>
              <c:numCache>
                <c:formatCode>General</c:formatCode>
                <c:ptCount val="5"/>
                <c:pt idx="0">
                  <c:v>0</c:v>
                </c:pt>
                <c:pt idx="1">
                  <c:v>20.688478069351227</c:v>
                </c:pt>
                <c:pt idx="2">
                  <c:v>136.09836827129666</c:v>
                </c:pt>
                <c:pt idx="3">
                  <c:v>366.75270654212551</c:v>
                </c:pt>
                <c:pt idx="4">
                  <c:v>405.92751992957398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18-48BA-9FE7-61144CBB37AE}"/>
            </c:ext>
          </c:extLst>
        </c:ser>
        <c:ser>
          <c:idx val="1"/>
          <c:order val="1"/>
          <c:tx>
            <c:strRef>
              <c:f>Foglio3!$A$19</c:f>
              <c:strCache>
                <c:ptCount val="1"/>
                <c:pt idx="0">
                  <c:v>Emilia Romagna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Foglio3!$B$19:$F$19</c:f>
              <c:numCache>
                <c:formatCode>General</c:formatCode>
                <c:ptCount val="5"/>
                <c:pt idx="0">
                  <c:v>3.8654015636837795</c:v>
                </c:pt>
                <c:pt idx="1">
                  <c:v>43.392628556688855</c:v>
                </c:pt>
                <c:pt idx="2">
                  <c:v>131.9574569158903</c:v>
                </c:pt>
                <c:pt idx="3">
                  <c:v>303.75947014818695</c:v>
                </c:pt>
                <c:pt idx="4">
                  <c:v>488.02684321312705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18-48BA-9FE7-61144CBB37AE}"/>
            </c:ext>
          </c:extLst>
        </c:ser>
        <c:ser>
          <c:idx val="2"/>
          <c:order val="2"/>
          <c:tx>
            <c:strRef>
              <c:f>Foglio3!$A$20</c:f>
              <c:strCache>
                <c:ptCount val="1"/>
                <c:pt idx="0">
                  <c:v>Friuli VG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Foglio3!$B$20:$F$20</c:f>
              <c:numCache>
                <c:formatCode>General</c:formatCode>
                <c:ptCount val="5"/>
                <c:pt idx="0">
                  <c:v>0</c:v>
                </c:pt>
                <c:pt idx="1">
                  <c:v>9.5028429338443754</c:v>
                </c:pt>
                <c:pt idx="2">
                  <c:v>136.0613183007809</c:v>
                </c:pt>
                <c:pt idx="3">
                  <c:v>332.13984415998516</c:v>
                </c:pt>
                <c:pt idx="4">
                  <c:v>631.76788729733244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18-48BA-9FE7-61144CBB37AE}"/>
            </c:ext>
          </c:extLst>
        </c:ser>
        <c:ser>
          <c:idx val="3"/>
          <c:order val="3"/>
          <c:tx>
            <c:strRef>
              <c:f>Foglio3!$A$21</c:f>
              <c:strCache>
                <c:ptCount val="1"/>
                <c:pt idx="0">
                  <c:v>Lazio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Foglio3!$B$21:$F$21</c:f>
              <c:numCache>
                <c:formatCode>General</c:formatCode>
                <c:ptCount val="5"/>
                <c:pt idx="0">
                  <c:v>10.787782737978487</c:v>
                </c:pt>
                <c:pt idx="1">
                  <c:v>37.684790059829091</c:v>
                </c:pt>
                <c:pt idx="2">
                  <c:v>140.42830072245044</c:v>
                </c:pt>
                <c:pt idx="3">
                  <c:v>421.55776688489408</c:v>
                </c:pt>
                <c:pt idx="4">
                  <c:v>534.15164332914276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18-48BA-9FE7-61144CBB37AE}"/>
            </c:ext>
          </c:extLst>
        </c:ser>
        <c:ser>
          <c:idx val="4"/>
          <c:order val="4"/>
          <c:tx>
            <c:strRef>
              <c:f>Foglio3!$A$22</c:f>
              <c:strCache>
                <c:ptCount val="1"/>
                <c:pt idx="0">
                  <c:v>Liguria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Foglio3!$B$22:$F$22</c:f>
              <c:numCache>
                <c:formatCode>General</c:formatCode>
                <c:ptCount val="5"/>
                <c:pt idx="0">
                  <c:v>4.3277303650873336</c:v>
                </c:pt>
                <c:pt idx="1">
                  <c:v>21.20030846448816</c:v>
                </c:pt>
                <c:pt idx="2">
                  <c:v>106.68094657376361</c:v>
                </c:pt>
                <c:pt idx="3">
                  <c:v>337.1337501532426</c:v>
                </c:pt>
                <c:pt idx="4">
                  <c:v>535.91451751203738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18-48BA-9FE7-61144CBB37AE}"/>
            </c:ext>
          </c:extLst>
        </c:ser>
        <c:ser>
          <c:idx val="5"/>
          <c:order val="5"/>
          <c:tx>
            <c:strRef>
              <c:f>Foglio3!$A$23</c:f>
              <c:strCache>
                <c:ptCount val="1"/>
                <c:pt idx="0">
                  <c:v>Lombardia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Foglio3!$B$23:$F$23</c:f>
              <c:numCache>
                <c:formatCode>General</c:formatCode>
                <c:ptCount val="5"/>
                <c:pt idx="0">
                  <c:v>8.2549343870298468</c:v>
                </c:pt>
                <c:pt idx="1">
                  <c:v>43.522297865910232</c:v>
                </c:pt>
                <c:pt idx="2">
                  <c:v>137.7120280446108</c:v>
                </c:pt>
                <c:pt idx="3">
                  <c:v>357.29946567488997</c:v>
                </c:pt>
                <c:pt idx="4">
                  <c:v>574.30563333195789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E18-48BA-9FE7-61144CBB37AE}"/>
            </c:ext>
          </c:extLst>
        </c:ser>
        <c:ser>
          <c:idx val="6"/>
          <c:order val="6"/>
          <c:tx>
            <c:strRef>
              <c:f>Foglio3!$A$24</c:f>
              <c:strCache>
                <c:ptCount val="1"/>
                <c:pt idx="0">
                  <c:v>Marche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Foglio3!$B$24:$F$24</c:f>
              <c:numCache>
                <c:formatCode>General</c:formatCode>
                <c:ptCount val="5"/>
                <c:pt idx="0">
                  <c:v>7.7993994462426395</c:v>
                </c:pt>
                <c:pt idx="1">
                  <c:v>61.979432363752515</c:v>
                </c:pt>
                <c:pt idx="2">
                  <c:v>223.82066259693408</c:v>
                </c:pt>
                <c:pt idx="3">
                  <c:v>727.06777511624637</c:v>
                </c:pt>
                <c:pt idx="4">
                  <c:v>869.34740006188576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E18-48BA-9FE7-61144CBB37AE}"/>
            </c:ext>
          </c:extLst>
        </c:ser>
        <c:ser>
          <c:idx val="7"/>
          <c:order val="7"/>
          <c:tx>
            <c:strRef>
              <c:f>Foglio3!$A$25</c:f>
              <c:strCache>
                <c:ptCount val="1"/>
                <c:pt idx="0">
                  <c:v>Piemonte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Foglio3!$B$25:$F$25</c:f>
              <c:numCache>
                <c:formatCode>General</c:formatCode>
                <c:ptCount val="5"/>
                <c:pt idx="0">
                  <c:v>13.52932820120817</c:v>
                </c:pt>
                <c:pt idx="1">
                  <c:v>41.208745000285937</c:v>
                </c:pt>
                <c:pt idx="2">
                  <c:v>128.50837030090784</c:v>
                </c:pt>
                <c:pt idx="3">
                  <c:v>364.68185192074981</c:v>
                </c:pt>
                <c:pt idx="4">
                  <c:v>527.07473521953159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E18-48BA-9FE7-61144CBB37AE}"/>
            </c:ext>
          </c:extLst>
        </c:ser>
        <c:ser>
          <c:idx val="8"/>
          <c:order val="8"/>
          <c:tx>
            <c:strRef>
              <c:f>Foglio3!$A$26</c:f>
              <c:strCache>
                <c:ptCount val="1"/>
                <c:pt idx="0">
                  <c:v>Puglia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Foglio3!$B$26:$F$26</c:f>
              <c:numCache>
                <c:formatCode>General</c:formatCode>
                <c:ptCount val="5"/>
                <c:pt idx="0">
                  <c:v>5.5972942679508728</c:v>
                </c:pt>
                <c:pt idx="1">
                  <c:v>27.908463622163382</c:v>
                </c:pt>
                <c:pt idx="2">
                  <c:v>102.19899604515649</c:v>
                </c:pt>
                <c:pt idx="3">
                  <c:v>279.22297481539653</c:v>
                </c:pt>
                <c:pt idx="4">
                  <c:v>553.72646374129897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E18-48BA-9FE7-61144CBB37AE}"/>
            </c:ext>
          </c:extLst>
        </c:ser>
        <c:ser>
          <c:idx val="9"/>
          <c:order val="9"/>
          <c:tx>
            <c:strRef>
              <c:f>Foglio3!$A$27</c:f>
              <c:strCache>
                <c:ptCount val="1"/>
                <c:pt idx="0">
                  <c:v>Sicilia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Foglio3!$B$27:$F$27</c:f>
              <c:numCache>
                <c:formatCode>General</c:formatCode>
                <c:ptCount val="5"/>
                <c:pt idx="0">
                  <c:v>1.0858930547366112</c:v>
                </c:pt>
                <c:pt idx="1">
                  <c:v>33.050292427638411</c:v>
                </c:pt>
                <c:pt idx="2">
                  <c:v>164.59568095281827</c:v>
                </c:pt>
                <c:pt idx="3">
                  <c:v>438.73680361957861</c:v>
                </c:pt>
                <c:pt idx="4">
                  <c:v>779.67732749393633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E18-48BA-9FE7-61144CBB37AE}"/>
            </c:ext>
          </c:extLst>
        </c:ser>
        <c:ser>
          <c:idx val="10"/>
          <c:order val="10"/>
          <c:tx>
            <c:strRef>
              <c:f>Foglio3!$A$28</c:f>
              <c:strCache>
                <c:ptCount val="1"/>
                <c:pt idx="0">
                  <c:v>Veneto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Foglio3!$B$28:$F$28</c:f>
              <c:numCache>
                <c:formatCode>General</c:formatCode>
                <c:ptCount val="5"/>
                <c:pt idx="0">
                  <c:v>4.6116899422501119</c:v>
                </c:pt>
                <c:pt idx="1">
                  <c:v>33.210969361773735</c:v>
                </c:pt>
                <c:pt idx="2">
                  <c:v>105.84229760618908</c:v>
                </c:pt>
                <c:pt idx="3">
                  <c:v>346.81367208494942</c:v>
                </c:pt>
                <c:pt idx="4">
                  <c:v>352.17347449905037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E18-48BA-9FE7-61144CBB37AE}"/>
            </c:ext>
          </c:extLst>
        </c:ser>
        <c:ser>
          <c:idx val="11"/>
          <c:order val="11"/>
          <c:tx>
            <c:strRef>
              <c:f>Foglio3!$A$29</c:f>
              <c:strCache>
                <c:ptCount val="1"/>
                <c:pt idx="0">
                  <c:v>Italia</c:v>
                </c:pt>
              </c:strCache>
            </c:strRef>
          </c:tx>
          <c:spPr>
            <a:ln w="762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Foglio3!$B$17:$F$17</c:f>
              <c:strCache>
                <c:ptCount val="5"/>
                <c:pt idx="0">
                  <c:v>0 -19</c:v>
                </c:pt>
                <c:pt idx="1">
                  <c:v>20 -44</c:v>
                </c:pt>
                <c:pt idx="2">
                  <c:v>45 - 64</c:v>
                </c:pt>
                <c:pt idx="3">
                  <c:v>65 - 75</c:v>
                </c:pt>
                <c:pt idx="4">
                  <c:v>75+</c:v>
                </c:pt>
              </c:strCache>
            </c:strRef>
          </c:cat>
          <c:val>
            <c:numRef>
              <c:f>Foglio3!$B$29:$F$29</c:f>
              <c:numCache>
                <c:formatCode>General</c:formatCode>
                <c:ptCount val="5"/>
                <c:pt idx="0">
                  <c:v>6.4709931388440394</c:v>
                </c:pt>
                <c:pt idx="1">
                  <c:v>36.800784116750052</c:v>
                </c:pt>
                <c:pt idx="2">
                  <c:v>134.42702828153799</c:v>
                </c:pt>
                <c:pt idx="3">
                  <c:v>373.13741257543933</c:v>
                </c:pt>
                <c:pt idx="4">
                  <c:v>553.34922735395901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E18-48BA-9FE7-61144CBB3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7471728"/>
        <c:axId val="747472712"/>
      </c:lineChart>
      <c:catAx>
        <c:axId val="7474717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classe di età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7472712"/>
        <c:crosses val="autoZero"/>
        <c:auto val="1"/>
        <c:lblAlgn val="ctr"/>
        <c:lblOffset val="100"/>
        <c:noMultiLvlLbl val="0"/>
      </c:catAx>
      <c:valAx>
        <c:axId val="7474727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pmp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747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err="1"/>
              <a:t>Incidenza</a:t>
            </a:r>
            <a:endParaRPr lang="en-US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Foglio6!$B$1</c:f>
              <c:strCache>
                <c:ptCount val="1"/>
                <c:pt idx="0">
                  <c:v>Incidenza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Foglio6!$A$2:$A$22</c:f>
              <c:numCache>
                <c:formatCode>General</c:formatCode>
                <c:ptCount val="21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</c:numCache>
            </c:numRef>
          </c:xVal>
          <c:yVal>
            <c:numRef>
              <c:f>Foglio6!$B$2:$B$22</c:f>
              <c:numCache>
                <c:formatCode>General</c:formatCode>
                <c:ptCount val="21"/>
                <c:pt idx="0">
                  <c:v>130</c:v>
                </c:pt>
                <c:pt idx="1">
                  <c:v>135</c:v>
                </c:pt>
                <c:pt idx="2">
                  <c:v>138</c:v>
                </c:pt>
                <c:pt idx="3">
                  <c:v>140</c:v>
                </c:pt>
                <c:pt idx="4">
                  <c:v>146</c:v>
                </c:pt>
                <c:pt idx="5">
                  <c:v>160</c:v>
                </c:pt>
                <c:pt idx="6">
                  <c:v>158</c:v>
                </c:pt>
                <c:pt idx="7">
                  <c:v>145</c:v>
                </c:pt>
                <c:pt idx="8">
                  <c:v>155</c:v>
                </c:pt>
                <c:pt idx="9">
                  <c:v>152</c:v>
                </c:pt>
                <c:pt idx="10">
                  <c:v>168</c:v>
                </c:pt>
                <c:pt idx="11">
                  <c:v>162</c:v>
                </c:pt>
                <c:pt idx="12">
                  <c:v>168</c:v>
                </c:pt>
                <c:pt idx="13">
                  <c:v>166</c:v>
                </c:pt>
                <c:pt idx="14">
                  <c:v>160</c:v>
                </c:pt>
                <c:pt idx="15">
                  <c:v>159</c:v>
                </c:pt>
                <c:pt idx="16">
                  <c:v>154</c:v>
                </c:pt>
                <c:pt idx="17">
                  <c:v>159</c:v>
                </c:pt>
                <c:pt idx="18">
                  <c:v>158</c:v>
                </c:pt>
                <c:pt idx="19">
                  <c:v>158</c:v>
                </c:pt>
                <c:pt idx="20">
                  <c:v>162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F7-428D-8E1B-83F3D5367A3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913128616"/>
        <c:axId val="913124352"/>
      </c:scatterChart>
      <c:valAx>
        <c:axId val="913128616"/>
        <c:scaling>
          <c:orientation val="minMax"/>
          <c:max val="2019"/>
          <c:min val="199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Anno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3124352"/>
        <c:crosses val="autoZero"/>
        <c:crossBetween val="midCat"/>
      </c:valAx>
      <c:valAx>
        <c:axId val="91312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pmp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31286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/>
              <a:t>Prevalenza in dialisi in Italia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Foglio2!$B$1</c:f>
              <c:strCache>
                <c:ptCount val="1"/>
                <c:pt idx="0">
                  <c:v>Prevalenza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Foglio2!$A$2:$A$16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Foglio2!$B$2:$B$16</c:f>
              <c:numCache>
                <c:formatCode>General</c:formatCode>
                <c:ptCount val="15"/>
                <c:pt idx="0">
                  <c:v>720</c:v>
                </c:pt>
                <c:pt idx="1">
                  <c:v>748</c:v>
                </c:pt>
                <c:pt idx="2">
                  <c:v>740</c:v>
                </c:pt>
                <c:pt idx="3">
                  <c:v>750</c:v>
                </c:pt>
                <c:pt idx="4">
                  <c:v>770</c:v>
                </c:pt>
                <c:pt idx="5">
                  <c:v>790</c:v>
                </c:pt>
                <c:pt idx="6">
                  <c:v>788</c:v>
                </c:pt>
                <c:pt idx="7">
                  <c:v>759</c:v>
                </c:pt>
                <c:pt idx="8">
                  <c:v>760</c:v>
                </c:pt>
                <c:pt idx="9">
                  <c:v>762</c:v>
                </c:pt>
                <c:pt idx="10">
                  <c:v>770</c:v>
                </c:pt>
                <c:pt idx="11">
                  <c:v>753</c:v>
                </c:pt>
                <c:pt idx="12">
                  <c:v>775</c:v>
                </c:pt>
                <c:pt idx="13">
                  <c:v>759</c:v>
                </c:pt>
                <c:pt idx="14">
                  <c:v>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07-4351-A543-DCA3DE1CFBB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32257336"/>
        <c:axId val="63225602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Foglio2!$A$1</c15:sqref>
                        </c15:formulaRef>
                      </c:ext>
                    </c:extLst>
                    <c:strCache>
                      <c:ptCount val="1"/>
                      <c:pt idx="0">
                        <c:v>Anno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Foglio2!$A$2:$A$16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  <c:pt idx="4">
                        <c:v>2009</c:v>
                      </c:pt>
                      <c:pt idx="5">
                        <c:v>2010</c:v>
                      </c:pt>
                      <c:pt idx="6">
                        <c:v>2011</c:v>
                      </c:pt>
                      <c:pt idx="7">
                        <c:v>2012</c:v>
                      </c:pt>
                      <c:pt idx="8">
                        <c:v>2013</c:v>
                      </c:pt>
                      <c:pt idx="9">
                        <c:v>2014</c:v>
                      </c:pt>
                      <c:pt idx="10">
                        <c:v>2015</c:v>
                      </c:pt>
                      <c:pt idx="11">
                        <c:v>2016</c:v>
                      </c:pt>
                      <c:pt idx="12">
                        <c:v>2017</c:v>
                      </c:pt>
                      <c:pt idx="13">
                        <c:v>2018</c:v>
                      </c:pt>
                      <c:pt idx="14">
                        <c:v>2019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Foglio2!$A$2:$A$16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  <c:pt idx="4">
                        <c:v>2009</c:v>
                      </c:pt>
                      <c:pt idx="5">
                        <c:v>2010</c:v>
                      </c:pt>
                      <c:pt idx="6">
                        <c:v>2011</c:v>
                      </c:pt>
                      <c:pt idx="7">
                        <c:v>2012</c:v>
                      </c:pt>
                      <c:pt idx="8">
                        <c:v>2013</c:v>
                      </c:pt>
                      <c:pt idx="9">
                        <c:v>2014</c:v>
                      </c:pt>
                      <c:pt idx="10">
                        <c:v>2015</c:v>
                      </c:pt>
                      <c:pt idx="11">
                        <c:v>2016</c:v>
                      </c:pt>
                      <c:pt idx="12">
                        <c:v>2017</c:v>
                      </c:pt>
                      <c:pt idx="13">
                        <c:v>2018</c:v>
                      </c:pt>
                      <c:pt idx="14">
                        <c:v>2019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3F07-4351-A543-DCA3DE1CFBBA}"/>
                  </c:ext>
                </c:extLst>
              </c15:ser>
            </c15:filteredLineSeries>
          </c:ext>
        </c:extLst>
      </c:lineChart>
      <c:catAx>
        <c:axId val="63225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32256024"/>
        <c:crosses val="autoZero"/>
        <c:auto val="1"/>
        <c:lblAlgn val="ctr"/>
        <c:lblOffset val="100"/>
        <c:noMultiLvlLbl val="0"/>
      </c:catAx>
      <c:valAx>
        <c:axId val="63225602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32257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600"/>
              <a:t>Speranza di vita in RRT</a:t>
            </a:r>
            <a:r>
              <a:rPr lang="en-US" sz="1600" baseline="0"/>
              <a:t> 2019 vs 2020</a:t>
            </a:r>
            <a:endParaRPr lang="en-US" sz="1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Foglio4!$L$12</c:f>
              <c:strCache>
                <c:ptCount val="1"/>
                <c:pt idx="0">
                  <c:v>LE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Foglio4!$I$13:$I$17</c:f>
              <c:numCache>
                <c:formatCode>General</c:formatCode>
                <c:ptCount val="5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Foglio4!$J$13:$J$17</c:f>
              <c:numCache>
                <c:formatCode>General</c:formatCode>
                <c:ptCount val="5"/>
                <c:pt idx="0">
                  <c:v>17.38</c:v>
                </c:pt>
                <c:pt idx="1">
                  <c:v>12.69</c:v>
                </c:pt>
                <c:pt idx="2">
                  <c:v>8.52</c:v>
                </c:pt>
                <c:pt idx="3">
                  <c:v>5.54</c:v>
                </c:pt>
                <c:pt idx="4">
                  <c:v>3.06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CE-4522-A3E6-E81EEF13FD9C}"/>
            </c:ext>
          </c:extLst>
        </c:ser>
        <c:ser>
          <c:idx val="1"/>
          <c:order val="1"/>
          <c:tx>
            <c:strRef>
              <c:f>Foglio4!$M$12</c:f>
              <c:strCache>
                <c:ptCount val="1"/>
                <c:pt idx="0">
                  <c:v>LE 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Foglio4!$I$13:$I$17</c:f>
              <c:numCache>
                <c:formatCode>General</c:formatCode>
                <c:ptCount val="5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Foglio4!$K$13:$K$17</c:f>
              <c:numCache>
                <c:formatCode>General</c:formatCode>
                <c:ptCount val="5"/>
                <c:pt idx="0">
                  <c:v>15.6</c:v>
                </c:pt>
                <c:pt idx="1">
                  <c:v>11.79</c:v>
                </c:pt>
                <c:pt idx="2">
                  <c:v>7.96</c:v>
                </c:pt>
                <c:pt idx="3">
                  <c:v>4.54</c:v>
                </c:pt>
                <c:pt idx="4">
                  <c:v>2.86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CE-4522-A3E6-E81EEF13F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0"/>
        <c:axId val="595609208"/>
        <c:axId val="595609536"/>
      </c:barChart>
      <c:catAx>
        <c:axId val="595609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5609536"/>
        <c:crosses val="autoZero"/>
        <c:auto val="1"/>
        <c:lblAlgn val="ctr"/>
        <c:lblOffset val="100"/>
        <c:noMultiLvlLbl val="0"/>
      </c:catAx>
      <c:valAx>
        <c:axId val="595609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560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F70864-6AC5-8340-9120-8030A7F68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A5A130C-1C4F-9E46-8B2A-EEDC5A929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B11EEF-17EB-824E-956D-ED1B2CBE3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5D5985-6E84-3143-AE55-DB801578C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5F2CDF-C988-3F4A-929B-8DFA3441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0870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2A4F10-9AE1-A54E-95A5-448C2742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CDDAB3-3E8D-5548-B0F8-EC4723488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44767D-5657-7F48-A780-D7225EBBD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05FBF8-B35F-874B-B583-404C1C500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691EC3-DD0E-0741-828E-DAD7325A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7431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C541FB-6125-B94C-A704-BBDEABDDB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9F63E3E-794A-1E4E-9C8C-1A917B367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ABEC8C-C354-6D45-AAD1-4C8E4062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C6C1E7-6E18-6F4D-9369-EA203D8C0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F8103F-1C8B-F44E-87F7-EEB0AC4D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242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581BA2-9EBE-A84E-AA5A-7BA82A713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AE6AEE-826A-CC4B-B18B-9D470A089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57EE387-8A45-4B48-B4C4-EF28B0A36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B6B7733-96E9-1648-AC19-FD8DBC4F7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262AC49-DB1C-5745-A9FE-7AEF935CF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484F6A-9FF7-8545-86C3-9E9CA19BB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0478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48CF02-4355-E446-B472-B918B4D35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975D71-C6EE-7E45-910B-B9576D7EC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05D7731-896E-6147-9CD6-9B9C4818B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4EB3B1F-E339-014D-BC4B-78D6BFF3A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D2012D8-8191-E147-8ABD-1DBD60FA2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58119D5-9BF7-1041-9DFB-4005B62E7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5786FA1-D3F2-4E4E-ACEA-9C33D00DF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DB3A65C-3E11-9B42-A5BE-549FC0BA9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422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A8DC58-DF92-D045-A0A0-C745464DE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7345544-4670-6E4C-A023-73CA5CE5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8576234-59F1-0D4A-ADC4-8D32E155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99E0587-6649-1347-A5AC-D090B1C4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700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496F92B-6B8D-DC41-BB70-2378D1CDD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BB8C30A-5E2D-8D4C-BDF7-C216C0FC6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645340-5969-5441-AA5E-BD390A4B2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3393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BC3961-062D-5D4E-818F-DAF72D9C3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95DFCD-B1FB-3640-94EE-7BDE7F014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268D34-82FD-E840-99AD-FCF51E9CC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877E56-46B5-4A42-8F31-43BFA2BB6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CCE5DA0-3907-F84F-BF1C-3F0AC42A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EE73EB-F605-524F-9B6B-7911AB7D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376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3657F7-C428-CD4A-BD99-E6426DF04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D45D924-10BB-124D-9F2A-2AF7D0217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23E8FDB-2313-D542-9B52-53B36B15A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5EEAAAE-144F-BB46-92F7-99E06A4D7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75648D4-25CB-3549-80C5-0F4B616DD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A73CB97-5CDA-BC4B-B027-B0234261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677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40618D-C22A-9543-AA0F-320EE6B37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2B4A63C-E3DB-2445-8419-3137ACFDF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889C40-7E67-7643-B7A1-D4800A2F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542964-6961-0941-82E8-25869065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042F8C-B7A0-3543-82CF-4E55A1F7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851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A7463DE-D29E-1142-B00D-4F3735992C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0CB5837-E565-8F45-97E7-589EB45F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5B19CF-FB34-CF43-A596-02525F7AD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BBC196-802D-0648-BFF2-4FAA414CE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3B4212-EBCA-E543-AB68-8C845E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443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A2FB26E-0B3B-434E-B18E-018DA4A4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94DE55-30C5-9248-AD9E-4426E71E0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73891F-EFD3-D642-B9C2-23DD41CEBE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A8BC-61C5-0B4B-8B6C-FC3621893D56}" type="datetimeFigureOut">
              <a:rPr lang="it-IT" smtClean="0"/>
              <a:t>12/10/21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082653E-F0E8-DA41-90C1-8BD3E99B8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05DB47E-2DE6-5E4A-8072-84C770F61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E257E-2049-EE40-B5E3-3EECFE38C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5985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t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t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67962A49-3250-FA47-8430-53F61846BCA4}"/>
              </a:ext>
            </a:extLst>
          </p:cNvPr>
          <p:cNvSpPr txBox="1"/>
          <p:nvPr/>
        </p:nvSpPr>
        <p:spPr>
          <a:xfrm>
            <a:off x="539861" y="5866091"/>
            <a:ext cx="35882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RIDT 2019</a:t>
            </a:r>
          </a:p>
          <a:p>
            <a:r>
              <a:rPr lang="it-I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Maurizio Nordio per il RIDT</a:t>
            </a:r>
          </a:p>
        </p:txBody>
      </p:sp>
    </p:spTree>
    <p:extLst>
      <p:ext uri="{BB962C8B-B14F-4D97-AF65-F5344CB8AC3E}">
        <p14:creationId xmlns:p14="http://schemas.microsoft.com/office/powerpoint/2010/main" val="2504621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8668"/>
            <a:ext cx="4481513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4636395" y="825195"/>
            <a:ext cx="755560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0" b="1" i="0" u="none" strike="noStrike" kern="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</a:rPr>
              <a:t>REPORT 2019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15D7B1C-B821-4A75-B20C-F6B763ADF6EF}"/>
              </a:ext>
            </a:extLst>
          </p:cNvPr>
          <p:cNvSpPr txBox="1"/>
          <p:nvPr/>
        </p:nvSpPr>
        <p:spPr>
          <a:xfrm>
            <a:off x="596440" y="5759116"/>
            <a:ext cx="3288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VII con dati aggregati</a:t>
            </a:r>
          </a:p>
        </p:txBody>
      </p:sp>
      <p:pic>
        <p:nvPicPr>
          <p:cNvPr id="4" name="Immagine 3" descr="Immagine che contiene mappa&#10;&#10;Descrizione generata automaticamente">
            <a:extLst>
              <a:ext uri="{FF2B5EF4-FFF2-40B4-BE49-F238E27FC236}">
                <a16:creationId xmlns:a16="http://schemas.microsoft.com/office/drawing/2014/main" id="{5483A616-D813-400A-805F-B889223BC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999" y="2204056"/>
            <a:ext cx="3542840" cy="457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48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3BBB7BB6-C6C2-4CDD-B3AC-6BF3A464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771711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005CA9"/>
                </a:solidFill>
              </a:rPr>
              <a:t>Risposta al RIDT dal 2011 a oggi</a:t>
            </a:r>
          </a:p>
        </p:txBody>
      </p:sp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id="{E49CA460-508D-4C0E-A968-2B2CDA0D80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524201"/>
              </p:ext>
            </p:extLst>
          </p:nvPr>
        </p:nvGraphicFramePr>
        <p:xfrm>
          <a:off x="3865686" y="2066525"/>
          <a:ext cx="4283075" cy="421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Worksheet" r:id="rId3" imgW="4282627" imgH="4214054" progId="Excel.Sheet.12">
                  <p:embed/>
                </p:oleObj>
              </mc:Choice>
              <mc:Fallback>
                <p:oleObj name="Worksheet" r:id="rId3" imgW="4282627" imgH="42140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65686" y="2066525"/>
                        <a:ext cx="4283075" cy="421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7502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4BA8E9-A79F-49C6-A380-54F901427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1325563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rgbClr val="005CA9"/>
                </a:solidFill>
              </a:rPr>
              <a:t>Incidenza 2019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8978DCD1-951D-4607-8BA4-F842B077F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287268"/>
              </p:ext>
            </p:extLst>
          </p:nvPr>
        </p:nvGraphicFramePr>
        <p:xfrm>
          <a:off x="767177" y="2461019"/>
          <a:ext cx="3627270" cy="3158550"/>
        </p:xfrm>
        <a:graphic>
          <a:graphicData uri="http://schemas.openxmlformats.org/drawingml/2006/table">
            <a:tbl>
              <a:tblPr/>
              <a:tblGrid>
                <a:gridCol w="1097001">
                  <a:extLst>
                    <a:ext uri="{9D8B030D-6E8A-4147-A177-3AD203B41FA5}">
                      <a16:colId xmlns:a16="http://schemas.microsoft.com/office/drawing/2014/main" val="2983790063"/>
                    </a:ext>
                  </a:extLst>
                </a:gridCol>
                <a:gridCol w="692843">
                  <a:extLst>
                    <a:ext uri="{9D8B030D-6E8A-4147-A177-3AD203B41FA5}">
                      <a16:colId xmlns:a16="http://schemas.microsoft.com/office/drawing/2014/main" val="58474775"/>
                    </a:ext>
                  </a:extLst>
                </a:gridCol>
                <a:gridCol w="851619">
                  <a:extLst>
                    <a:ext uri="{9D8B030D-6E8A-4147-A177-3AD203B41FA5}">
                      <a16:colId xmlns:a16="http://schemas.microsoft.com/office/drawing/2014/main" val="854574330"/>
                    </a:ext>
                  </a:extLst>
                </a:gridCol>
                <a:gridCol w="985807">
                  <a:extLst>
                    <a:ext uri="{9D8B030D-6E8A-4147-A177-3AD203B41FA5}">
                      <a16:colId xmlns:a16="http://schemas.microsoft.com/office/drawing/2014/main" val="90191274"/>
                    </a:ext>
                  </a:extLst>
                </a:gridCol>
              </a:tblGrid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Incidenti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Popolazione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Incidenza (</a:t>
                      </a:r>
                      <a:r>
                        <a:rPr lang="it-IT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pmp</a:t>
                      </a:r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365409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Alto Adige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532644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067384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Calabria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1894110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706478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Emilia Romagna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4464119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425556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Friuli VG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1206216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7603665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Lazio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5755700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301323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Liguria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1524826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616521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Lombardia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10027602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147716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Marche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1512672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768126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Piemonte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4436251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896539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Puglia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3953305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298280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Sicilia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4875290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1342098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Trentino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545425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973990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Veneto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4879133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075305"/>
                  </a:ext>
                </a:extLst>
              </a:tr>
              <a:tr h="21057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Italia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7327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45607293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850722"/>
                  </a:ext>
                </a:extLst>
              </a:tr>
            </a:tbl>
          </a:graphicData>
        </a:graphic>
      </p:graphicFrame>
      <p:pic>
        <p:nvPicPr>
          <p:cNvPr id="5" name="Immagine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362AC718-3014-43BB-807F-DE1C91732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239" y="1331649"/>
            <a:ext cx="4024946" cy="518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96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esterni, bianco&#10;&#10;Descrizione generata automaticamente">
            <a:extLst>
              <a:ext uri="{FF2B5EF4-FFF2-40B4-BE49-F238E27FC236}">
                <a16:creationId xmlns:a16="http://schemas.microsoft.com/office/drawing/2014/main" id="{B7655D03-41E3-45A6-B335-D1DADF87F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87" y="1035059"/>
            <a:ext cx="10995498" cy="559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7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63EFC5-2862-4808-B563-32E9A26B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6955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Incidenza per classi di età nelle regioni</a:t>
            </a:r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0BF53AE0-0382-4D81-AEB8-BA7391BA6A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1324487"/>
              </p:ext>
            </p:extLst>
          </p:nvPr>
        </p:nvGraphicFramePr>
        <p:xfrm>
          <a:off x="2575560" y="2100031"/>
          <a:ext cx="7040880" cy="436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2533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A998A3C3-3CA3-4C5F-ABFF-57B0855CC3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67809"/>
              </p:ext>
            </p:extLst>
          </p:nvPr>
        </p:nvGraphicFramePr>
        <p:xfrm>
          <a:off x="1400783" y="1079770"/>
          <a:ext cx="8813260" cy="554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9839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9CAE09E-7156-44C0-AC52-282A93D8C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25" y="1323235"/>
            <a:ext cx="721995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4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492CEB-0618-4226-9B0B-DDA203B67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504"/>
            <a:ext cx="10515600" cy="1325563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accent5">
                    <a:lumMod val="75000"/>
                  </a:schemeClr>
                </a:solidFill>
              </a:rPr>
              <a:t>Distribuzione primo tipo di trattamento per regione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EE345FDA-475A-4CA3-A929-981F6C3C6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924381"/>
              </p:ext>
            </p:extLst>
          </p:nvPr>
        </p:nvGraphicFramePr>
        <p:xfrm>
          <a:off x="526740" y="2305844"/>
          <a:ext cx="3370468" cy="3326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0332">
                  <a:extLst>
                    <a:ext uri="{9D8B030D-6E8A-4147-A177-3AD203B41FA5}">
                      <a16:colId xmlns:a16="http://schemas.microsoft.com/office/drawing/2014/main" val="3736171151"/>
                    </a:ext>
                  </a:extLst>
                </a:gridCol>
                <a:gridCol w="594804">
                  <a:extLst>
                    <a:ext uri="{9D8B030D-6E8A-4147-A177-3AD203B41FA5}">
                      <a16:colId xmlns:a16="http://schemas.microsoft.com/office/drawing/2014/main" val="2210914008"/>
                    </a:ext>
                  </a:extLst>
                </a:gridCol>
                <a:gridCol w="541538">
                  <a:extLst>
                    <a:ext uri="{9D8B030D-6E8A-4147-A177-3AD203B41FA5}">
                      <a16:colId xmlns:a16="http://schemas.microsoft.com/office/drawing/2014/main" val="3031733976"/>
                    </a:ext>
                  </a:extLst>
                </a:gridCol>
                <a:gridCol w="443794">
                  <a:extLst>
                    <a:ext uri="{9D8B030D-6E8A-4147-A177-3AD203B41FA5}">
                      <a16:colId xmlns:a16="http://schemas.microsoft.com/office/drawing/2014/main" val="657842791"/>
                    </a:ext>
                  </a:extLst>
                </a:gridCol>
              </a:tblGrid>
              <a:tr h="23317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effectLst/>
                        </a:rPr>
                        <a:t>Regione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HD%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PD%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TX%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591352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Alto Adige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92,2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7,8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511211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Calabria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95,6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4,0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0,4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06086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Emilia Romagna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82,7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15,8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1,5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947027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Friuli Venezia Giulia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79,6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18,5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1,9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42762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Lazio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88,6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11,4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494548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Liguria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93,4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6,3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0,4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880622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Lombardia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81,6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16,6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1,8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46020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Marche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80,5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18,6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0,9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004149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Piemonte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78,3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17,9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3,9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43681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Puglia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88,5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8,6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2,9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051831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Sicilia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93,0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7,0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391726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Trentino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68,6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31,4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55023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Veneto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74,1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24,7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1,2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65603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effectLst/>
                        </a:rPr>
                        <a:t>Italia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84,3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14,3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1,4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59520044"/>
                  </a:ext>
                </a:extLst>
              </a:tr>
            </a:tbl>
          </a:graphicData>
        </a:graphic>
      </p:graphicFrame>
      <p:pic>
        <p:nvPicPr>
          <p:cNvPr id="5" name="Immagine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E30099AB-7D2F-4370-BE15-497774C7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412" y="2416251"/>
            <a:ext cx="2543175" cy="3286125"/>
          </a:xfrm>
          <a:prstGeom prst="rect">
            <a:avLst/>
          </a:prstGeom>
        </p:spPr>
      </p:pic>
      <p:pic>
        <p:nvPicPr>
          <p:cNvPr id="7" name="Immagine 6" descr="Immagine che contiene mappa&#10;&#10;Descrizione generata automaticamente">
            <a:extLst>
              <a:ext uri="{FF2B5EF4-FFF2-40B4-BE49-F238E27FC236}">
                <a16:creationId xmlns:a16="http://schemas.microsoft.com/office/drawing/2014/main" id="{E97AB0D3-34AB-43C6-A2FC-943A41344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948" y="2305844"/>
            <a:ext cx="2543175" cy="328612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D212196-AF08-49B3-8956-9AD72BEAE6D7}"/>
              </a:ext>
            </a:extLst>
          </p:cNvPr>
          <p:cNvSpPr txBox="1"/>
          <p:nvPr/>
        </p:nvSpPr>
        <p:spPr>
          <a:xfrm flipH="1">
            <a:off x="5840360" y="2070067"/>
            <a:ext cx="524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HD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D9C6D7E-6573-459B-8AD3-01768A08A1CE}"/>
              </a:ext>
            </a:extLst>
          </p:cNvPr>
          <p:cNvSpPr txBox="1"/>
          <p:nvPr/>
        </p:nvSpPr>
        <p:spPr>
          <a:xfrm>
            <a:off x="9311149" y="2066140"/>
            <a:ext cx="56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PD</a:t>
            </a:r>
          </a:p>
        </p:txBody>
      </p:sp>
    </p:spTree>
    <p:extLst>
      <p:ext uri="{BB962C8B-B14F-4D97-AF65-F5344CB8AC3E}">
        <p14:creationId xmlns:p14="http://schemas.microsoft.com/office/powerpoint/2010/main" val="1092904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F1D355D-FD89-4185-BA9B-2E065CF6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9086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Osservazioni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BCCB7A5-267E-4F6C-99E1-767C77F5C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2800" dirty="0"/>
              <a:t>Si conferma che, fino al 2010, l’incidenza è andata progressivamente aumentando, per poi stabilizzarsi. Questo fenomeno è comune alla maggior parte dei registri europei.</a:t>
            </a:r>
          </a:p>
          <a:p>
            <a:r>
              <a:rPr lang="it-IT" sz="2800" dirty="0"/>
              <a:t>L’ampia variabilità regionale dipende soprattutto dall’incidenza delle classi di età più anziane. </a:t>
            </a:r>
          </a:p>
          <a:p>
            <a:r>
              <a:rPr lang="it-IT" sz="2800" dirty="0"/>
              <a:t>Marche</a:t>
            </a:r>
            <a:r>
              <a:rPr lang="it-IT" dirty="0"/>
              <a:t> e </a:t>
            </a:r>
            <a:r>
              <a:rPr lang="it-IT" sz="2800" dirty="0"/>
              <a:t>Sicilia hanno un’incidenza significativamente superiore rispetto al resto dell’Italia. Oltre al Veneto, anche Calabria, Puglia  ed Emilia Romagna hanno un’incidenza inferiore. Purtroppo cambia di anno in anno la popolazione osservata.</a:t>
            </a:r>
          </a:p>
          <a:p>
            <a:r>
              <a:rPr lang="it-IT" sz="2800" dirty="0"/>
              <a:t>La dialisi peritoneale mostra un andamento stabile nel tempo con 7 regioni che superano il 15% degli incidenti.</a:t>
            </a:r>
          </a:p>
          <a:p>
            <a:r>
              <a:rPr lang="it-IT" sz="2800" dirty="0"/>
              <a:t>Rispetto allo scorso anno, la completezza dei dati è risultata ancor più problematica, per cui non sono possibili elaborazioni più complesse.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0111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8003A37A-E626-4F34-9E42-8912C69FA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783996"/>
              </p:ext>
            </p:extLst>
          </p:nvPr>
        </p:nvGraphicFramePr>
        <p:xfrm>
          <a:off x="2005781" y="1140542"/>
          <a:ext cx="8170606" cy="5358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8634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DDAA5E8-921C-426E-8622-B7D40776C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581" y="1045806"/>
            <a:ext cx="7944464" cy="580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55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FC62CFBB-FEB9-4634-8A90-C27E5D202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953961"/>
              </p:ext>
            </p:extLst>
          </p:nvPr>
        </p:nvGraphicFramePr>
        <p:xfrm>
          <a:off x="198782" y="1620078"/>
          <a:ext cx="2740715" cy="3771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4685">
                  <a:extLst>
                    <a:ext uri="{9D8B030D-6E8A-4147-A177-3AD203B41FA5}">
                      <a16:colId xmlns:a16="http://schemas.microsoft.com/office/drawing/2014/main" val="2592741371"/>
                    </a:ext>
                  </a:extLst>
                </a:gridCol>
                <a:gridCol w="1126030">
                  <a:extLst>
                    <a:ext uri="{9D8B030D-6E8A-4147-A177-3AD203B41FA5}">
                      <a16:colId xmlns:a16="http://schemas.microsoft.com/office/drawing/2014/main" val="3925934757"/>
                    </a:ext>
                  </a:extLst>
                </a:gridCol>
              </a:tblGrid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 dirty="0">
                          <a:effectLst/>
                        </a:rPr>
                        <a:t>Regione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 dirty="0">
                          <a:effectLst/>
                        </a:rPr>
                        <a:t>Prevalenza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42034743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Alto Adige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593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856861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Calabria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759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62421758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Emilia Romagna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703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24667686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Friuli VG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1016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16946596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Lazio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852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08194651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Liguria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967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6863105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Lombardia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914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98821104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Marche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769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78489379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</a:rPr>
                        <a:t>Piemonte-Valle DA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708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7688770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Puglia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897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81525143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Sicilia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900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32561933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Trentino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484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01821355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</a:rPr>
                        <a:t>Veneto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>
                          <a:effectLst/>
                        </a:rPr>
                        <a:t>579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7806940"/>
                  </a:ext>
                </a:extLst>
              </a:tr>
              <a:tr h="23097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</a:rPr>
                        <a:t>Italia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 dirty="0">
                          <a:effectLst/>
                        </a:rPr>
                        <a:t>811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18416892"/>
                  </a:ext>
                </a:extLst>
              </a:tr>
            </a:tbl>
          </a:graphicData>
        </a:graphic>
      </p:graphicFrame>
      <p:pic>
        <p:nvPicPr>
          <p:cNvPr id="5" name="Immagine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9D9C2483-1813-48FB-8B10-7B9C7C684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273" y="1835633"/>
            <a:ext cx="2543175" cy="3286125"/>
          </a:xfrm>
          <a:prstGeom prst="rect">
            <a:avLst/>
          </a:prstGeom>
        </p:spPr>
      </p:pic>
      <p:pic>
        <p:nvPicPr>
          <p:cNvPr id="7" name="Immagine 6" descr="Immagine che contiene mappa&#10;&#10;Descrizione generata automaticamente">
            <a:extLst>
              <a:ext uri="{FF2B5EF4-FFF2-40B4-BE49-F238E27FC236}">
                <a16:creationId xmlns:a16="http://schemas.microsoft.com/office/drawing/2014/main" id="{782F8C59-FCF4-4185-84D2-9985AD381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499" y="1785937"/>
            <a:ext cx="2543175" cy="328612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895A37C-4474-45B1-A2C8-9158FC9EBB8F}"/>
              </a:ext>
            </a:extLst>
          </p:cNvPr>
          <p:cNvSpPr txBox="1"/>
          <p:nvPr/>
        </p:nvSpPr>
        <p:spPr>
          <a:xfrm>
            <a:off x="4158491" y="1435412"/>
            <a:ext cx="200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Prevalenza in dialisi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E4EAAF4-6143-4EB5-8718-FD11BC32700A}"/>
              </a:ext>
            </a:extLst>
          </p:cNvPr>
          <p:cNvSpPr txBox="1"/>
          <p:nvPr/>
        </p:nvSpPr>
        <p:spPr>
          <a:xfrm>
            <a:off x="8402499" y="1435412"/>
            <a:ext cx="1834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Prevalenza in RRT</a:t>
            </a:r>
          </a:p>
        </p:txBody>
      </p:sp>
    </p:spTree>
    <p:extLst>
      <p:ext uri="{BB962C8B-B14F-4D97-AF65-F5344CB8AC3E}">
        <p14:creationId xmlns:p14="http://schemas.microsoft.com/office/powerpoint/2010/main" val="3034864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DB62F6-44E6-4998-BDD6-87F24714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7912"/>
            <a:ext cx="10515600" cy="1325563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accent1"/>
                </a:solidFill>
              </a:rPr>
              <a:t>Distribuzione trattamenti RRT per regione anno 2019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FF7F1227-C05C-4312-AB83-5E7852915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60647"/>
              </p:ext>
            </p:extLst>
          </p:nvPr>
        </p:nvGraphicFramePr>
        <p:xfrm>
          <a:off x="407610" y="1974328"/>
          <a:ext cx="2650222" cy="3502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8885">
                  <a:extLst>
                    <a:ext uri="{9D8B030D-6E8A-4147-A177-3AD203B41FA5}">
                      <a16:colId xmlns:a16="http://schemas.microsoft.com/office/drawing/2014/main" val="2559318716"/>
                    </a:ext>
                  </a:extLst>
                </a:gridCol>
                <a:gridCol w="460645">
                  <a:extLst>
                    <a:ext uri="{9D8B030D-6E8A-4147-A177-3AD203B41FA5}">
                      <a16:colId xmlns:a16="http://schemas.microsoft.com/office/drawing/2014/main" val="1157625222"/>
                    </a:ext>
                  </a:extLst>
                </a:gridCol>
                <a:gridCol w="481460">
                  <a:extLst>
                    <a:ext uri="{9D8B030D-6E8A-4147-A177-3AD203B41FA5}">
                      <a16:colId xmlns:a16="http://schemas.microsoft.com/office/drawing/2014/main" val="3791853996"/>
                    </a:ext>
                  </a:extLst>
                </a:gridCol>
                <a:gridCol w="459232">
                  <a:extLst>
                    <a:ext uri="{9D8B030D-6E8A-4147-A177-3AD203B41FA5}">
                      <a16:colId xmlns:a16="http://schemas.microsoft.com/office/drawing/2014/main" val="3125374115"/>
                    </a:ext>
                  </a:extLst>
                </a:gridCol>
              </a:tblGrid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effectLst/>
                        </a:rPr>
                        <a:t>Regione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HD%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PD%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TX%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29954336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Alto Adige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48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49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86425987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Calabria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60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50781052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Emilia Romagna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57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76131614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Friuli VG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56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92964151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Liguria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60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49593861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Marche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58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52656229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Piemonte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51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42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7555814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Puglia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62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4172528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Trentino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55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12124312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Veneto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46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43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03660275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effectLst/>
                        </a:rPr>
                        <a:t>Italia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>
                          <a:effectLst/>
                        </a:rPr>
                        <a:t>55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>
                          <a:effectLst/>
                        </a:rPr>
                        <a:t>8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>
                          <a:effectLst/>
                        </a:rPr>
                        <a:t>38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3921643"/>
                  </a:ext>
                </a:extLst>
              </a:tr>
            </a:tbl>
          </a:graphicData>
        </a:graphic>
      </p:graphicFrame>
      <p:pic>
        <p:nvPicPr>
          <p:cNvPr id="5" name="Immagine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FF1968C4-38E0-41DD-B8F4-D48E5A9B1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199" y="2113475"/>
            <a:ext cx="2543175" cy="3286125"/>
          </a:xfrm>
          <a:prstGeom prst="rect">
            <a:avLst/>
          </a:prstGeom>
        </p:spPr>
      </p:pic>
      <p:pic>
        <p:nvPicPr>
          <p:cNvPr id="7" name="Immagine 6" descr="Immagine che contiene mappa&#10;&#10;Descrizione generata automaticamente">
            <a:extLst>
              <a:ext uri="{FF2B5EF4-FFF2-40B4-BE49-F238E27FC236}">
                <a16:creationId xmlns:a16="http://schemas.microsoft.com/office/drawing/2014/main" id="{3A9F6714-D3EE-437D-B5D3-2FF5E0DEE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374" y="2113475"/>
            <a:ext cx="2543175" cy="3286125"/>
          </a:xfrm>
          <a:prstGeom prst="rect">
            <a:avLst/>
          </a:prstGeom>
        </p:spPr>
      </p:pic>
      <p:pic>
        <p:nvPicPr>
          <p:cNvPr id="9" name="Immagine 8" descr="Immagine che contiene mappa&#10;&#10;Descrizione generata automaticamente">
            <a:extLst>
              <a:ext uri="{FF2B5EF4-FFF2-40B4-BE49-F238E27FC236}">
                <a16:creationId xmlns:a16="http://schemas.microsoft.com/office/drawing/2014/main" id="{F5E91247-F506-4B2F-A8C6-672C90E08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928" y="2113475"/>
            <a:ext cx="2543175" cy="32861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88F3790-9345-4CC7-86FF-DB9CA152C8D0}"/>
              </a:ext>
            </a:extLst>
          </p:cNvPr>
          <p:cNvSpPr txBox="1"/>
          <p:nvPr/>
        </p:nvSpPr>
        <p:spPr>
          <a:xfrm>
            <a:off x="4463844" y="1789662"/>
            <a:ext cx="639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HD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7B4DD33-D882-4D69-821C-1309522E19DA}"/>
              </a:ext>
            </a:extLst>
          </p:cNvPr>
          <p:cNvSpPr txBox="1"/>
          <p:nvPr/>
        </p:nvSpPr>
        <p:spPr>
          <a:xfrm>
            <a:off x="7072557" y="1789662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PD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37F25F4-7650-442B-8EB7-6328BFAD3808}"/>
              </a:ext>
            </a:extLst>
          </p:cNvPr>
          <p:cNvSpPr txBox="1"/>
          <p:nvPr/>
        </p:nvSpPr>
        <p:spPr>
          <a:xfrm>
            <a:off x="10019071" y="174414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TX</a:t>
            </a:r>
          </a:p>
        </p:txBody>
      </p:sp>
    </p:spTree>
    <p:extLst>
      <p:ext uri="{BB962C8B-B14F-4D97-AF65-F5344CB8AC3E}">
        <p14:creationId xmlns:p14="http://schemas.microsoft.com/office/powerpoint/2010/main" val="2438229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0BE6115A-274D-4EF7-8369-FAA9392FC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9758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1"/>
                </a:solidFill>
              </a:rPr>
              <a:t>Commenti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E8C634-AA1D-4B91-AEA8-E982C05B7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prevalenza in dialisi sta aumentando costantemente.</a:t>
            </a:r>
          </a:p>
          <a:p>
            <a:r>
              <a:rPr lang="it-IT" dirty="0"/>
              <a:t>E’ interessante notare come cambia la prospettiva e si considera solo la prevalenza in dialisi o, in terapia sostitutiva, includendo il trapianto.</a:t>
            </a:r>
          </a:p>
          <a:p>
            <a:r>
              <a:rPr lang="it-IT" dirty="0"/>
              <a:t>Si evidenziano differenti politiche regionali nel trattamento dell’uremia, probabilmente non dovute al caso.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3202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5E5164-5A2C-4246-B9A6-1EF0827B2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080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1"/>
                </a:solidFill>
              </a:rPr>
              <a:t>Mortalità in RRT per regione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E993E03E-6C67-4FDA-88C7-A61CFF2ED0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272225"/>
              </p:ext>
            </p:extLst>
          </p:nvPr>
        </p:nvGraphicFramePr>
        <p:xfrm>
          <a:off x="1043608" y="2219008"/>
          <a:ext cx="2156792" cy="2962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1">
                  <a:extLst>
                    <a:ext uri="{9D8B030D-6E8A-4147-A177-3AD203B41FA5}">
                      <a16:colId xmlns:a16="http://schemas.microsoft.com/office/drawing/2014/main" val="389849941"/>
                    </a:ext>
                  </a:extLst>
                </a:gridCol>
                <a:gridCol w="785191">
                  <a:extLst>
                    <a:ext uri="{9D8B030D-6E8A-4147-A177-3AD203B41FA5}">
                      <a16:colId xmlns:a16="http://schemas.microsoft.com/office/drawing/2014/main" val="94637657"/>
                    </a:ext>
                  </a:extLst>
                </a:gridCol>
              </a:tblGrid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effectLst/>
                        </a:rPr>
                        <a:t>Regione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effectLst/>
                        </a:rPr>
                        <a:t>Mortalità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43089650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Alto Adige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7,7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64200624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Calabria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10,4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91844394"/>
                  </a:ext>
                </a:extLst>
              </a:tr>
              <a:tr h="20907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Emilia Romagna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10,7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6673050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Friuli VG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11,9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33288994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Liguria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10,0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82941795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Marche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12,6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4130686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Piemonte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11,7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57940929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Puglia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8,7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7832374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Trentino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9,9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06363879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</a:rPr>
                        <a:t>Veneto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11,1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11032709"/>
                  </a:ext>
                </a:extLst>
              </a:tr>
              <a:tr h="24924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effectLst/>
                        </a:rPr>
                        <a:t>Italia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>
                          <a:effectLst/>
                        </a:rPr>
                        <a:t>10,8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55326907"/>
                  </a:ext>
                </a:extLst>
              </a:tr>
            </a:tbl>
          </a:graphicData>
        </a:graphic>
      </p:graphicFrame>
      <p:pic>
        <p:nvPicPr>
          <p:cNvPr id="5" name="Immagine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2856ECDB-F53A-4E47-BC73-70D5B8281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50" y="2219008"/>
            <a:ext cx="3503511" cy="45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67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C5FD8F-6E6A-4EE7-8806-73CDEAB8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58" y="728919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1"/>
                </a:solidFill>
              </a:rPr>
              <a:t>Mortalità per trattamento nelle regioni</a:t>
            </a:r>
          </a:p>
        </p:txBody>
      </p:sp>
      <p:pic>
        <p:nvPicPr>
          <p:cNvPr id="4" name="Immagine 3" descr="Immagine che contiene mappa&#10;&#10;Descrizione generata automaticamente">
            <a:extLst>
              <a:ext uri="{FF2B5EF4-FFF2-40B4-BE49-F238E27FC236}">
                <a16:creationId xmlns:a16="http://schemas.microsoft.com/office/drawing/2014/main" id="{139C454A-EE7A-4E62-A1D0-1224EDBEE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386" y="2054482"/>
            <a:ext cx="2543175" cy="3286125"/>
          </a:xfrm>
          <a:prstGeom prst="rect">
            <a:avLst/>
          </a:prstGeom>
        </p:spPr>
      </p:pic>
      <p:pic>
        <p:nvPicPr>
          <p:cNvPr id="6" name="Immagine 5" descr="Immagine che contiene mappa&#10;&#10;Descrizione generata automaticamente">
            <a:extLst>
              <a:ext uri="{FF2B5EF4-FFF2-40B4-BE49-F238E27FC236}">
                <a16:creationId xmlns:a16="http://schemas.microsoft.com/office/drawing/2014/main" id="{98A850CC-49F9-4195-8314-45A22DC27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057" y="1975824"/>
            <a:ext cx="2543175" cy="3286125"/>
          </a:xfrm>
          <a:prstGeom prst="rect">
            <a:avLst/>
          </a:prstGeom>
        </p:spPr>
      </p:pic>
      <p:pic>
        <p:nvPicPr>
          <p:cNvPr id="8" name="Immagine 7" descr="Immagine che contiene mappa&#10;&#10;Descrizione generata automaticamente">
            <a:extLst>
              <a:ext uri="{FF2B5EF4-FFF2-40B4-BE49-F238E27FC236}">
                <a16:creationId xmlns:a16="http://schemas.microsoft.com/office/drawing/2014/main" id="{5BF9646D-5CFA-448C-B413-E5A2052C1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1997" y="1933037"/>
            <a:ext cx="2543175" cy="328612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49B29F9-4717-43E3-8F12-4A90ADE27A76}"/>
              </a:ext>
            </a:extLst>
          </p:cNvPr>
          <p:cNvSpPr txBox="1"/>
          <p:nvPr/>
        </p:nvSpPr>
        <p:spPr>
          <a:xfrm flipH="1">
            <a:off x="5040506" y="2008763"/>
            <a:ext cx="51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HD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057FC98-861A-469A-ADD2-D808706DFF8B}"/>
              </a:ext>
            </a:extLst>
          </p:cNvPr>
          <p:cNvSpPr txBox="1"/>
          <p:nvPr/>
        </p:nvSpPr>
        <p:spPr>
          <a:xfrm>
            <a:off x="8091948" y="2008763"/>
            <a:ext cx="491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PD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A4C085D-7CD3-438A-A2C0-D22B27349C0E}"/>
              </a:ext>
            </a:extLst>
          </p:cNvPr>
          <p:cNvSpPr txBox="1"/>
          <p:nvPr/>
        </p:nvSpPr>
        <p:spPr>
          <a:xfrm flipH="1">
            <a:off x="11099743" y="2009598"/>
            <a:ext cx="665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TX</a:t>
            </a: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0EB8A555-7550-40A4-9F74-9DE4BCAC8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692613"/>
              </p:ext>
            </p:extLst>
          </p:nvPr>
        </p:nvGraphicFramePr>
        <p:xfrm>
          <a:off x="383457" y="2204011"/>
          <a:ext cx="2930016" cy="35913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504">
                  <a:extLst>
                    <a:ext uri="{9D8B030D-6E8A-4147-A177-3AD203B41FA5}">
                      <a16:colId xmlns:a16="http://schemas.microsoft.com/office/drawing/2014/main" val="1575022681"/>
                    </a:ext>
                  </a:extLst>
                </a:gridCol>
                <a:gridCol w="732504">
                  <a:extLst>
                    <a:ext uri="{9D8B030D-6E8A-4147-A177-3AD203B41FA5}">
                      <a16:colId xmlns:a16="http://schemas.microsoft.com/office/drawing/2014/main" val="1870765578"/>
                    </a:ext>
                  </a:extLst>
                </a:gridCol>
                <a:gridCol w="732504">
                  <a:extLst>
                    <a:ext uri="{9D8B030D-6E8A-4147-A177-3AD203B41FA5}">
                      <a16:colId xmlns:a16="http://schemas.microsoft.com/office/drawing/2014/main" val="1002150107"/>
                    </a:ext>
                  </a:extLst>
                </a:gridCol>
                <a:gridCol w="732504">
                  <a:extLst>
                    <a:ext uri="{9D8B030D-6E8A-4147-A177-3AD203B41FA5}">
                      <a16:colId xmlns:a16="http://schemas.microsoft.com/office/drawing/2014/main" val="1249752505"/>
                    </a:ext>
                  </a:extLst>
                </a:gridCol>
              </a:tblGrid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Regione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HD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>
                          <a:effectLst/>
                        </a:rPr>
                        <a:t>PD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effectLst/>
                        </a:rPr>
                        <a:t>TX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86167459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</a:rPr>
                        <a:t>Alto Adige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13,8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0,0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2,3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7377884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Calabria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15,2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9,6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2,1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22315497"/>
                  </a:ext>
                </a:extLst>
              </a:tr>
              <a:tr h="401232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Emilia Romagna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17,5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8,0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0,7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81559213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Friuli VG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16,0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17,3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3,3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53172409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Lazio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15,7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12,1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91234622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Liguria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16,1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3,9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0,5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0887290"/>
                  </a:ext>
                </a:extLst>
              </a:tr>
              <a:tr h="401232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Lombardia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16,7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11,0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3277873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Marche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17,2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14,4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3,4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73796645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Piemonte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18,7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13,4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2,7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40855477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Puglia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13,4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4,1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0,6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78355272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Sicilia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18,2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14,2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60291158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Trentino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18,2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13,6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3,7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0536597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Veneto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18,2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10,8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3,5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33920704"/>
                  </a:ext>
                </a:extLst>
              </a:tr>
              <a:tr h="213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u="none" strike="noStrike" dirty="0">
                          <a:effectLst/>
                        </a:rPr>
                        <a:t>Italia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u="none" strike="noStrike">
                          <a:effectLst/>
                        </a:rPr>
                        <a:t>17,0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u="none" strike="noStrike" dirty="0">
                          <a:effectLst/>
                        </a:rPr>
                        <a:t>11,4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u="none" strike="noStrike" dirty="0">
                          <a:effectLst/>
                        </a:rPr>
                        <a:t>2,4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32159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0690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C37963-B3AA-48EB-8C24-5EC5C31AE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9590"/>
            <a:ext cx="10515600" cy="1325563"/>
          </a:xfrm>
        </p:spPr>
        <p:txBody>
          <a:bodyPr>
            <a:normAutofit/>
          </a:bodyPr>
          <a:lstStyle/>
          <a:p>
            <a:r>
              <a:rPr lang="it-IT" sz="2800" dirty="0">
                <a:solidFill>
                  <a:schemeClr val="accent1"/>
                </a:solidFill>
              </a:rPr>
              <a:t>Confronto tra sopravvivenza pazienti in RRT e popolazione generale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BBBB529-A433-497F-BE54-421BFC22F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174" y="1696277"/>
            <a:ext cx="8905461" cy="50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67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D4B8AFB-E6AA-42E2-A55F-48063757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9422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1"/>
                </a:solidFill>
              </a:rPr>
              <a:t>Commenti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37859CA-82C9-4F48-804B-F42DF6475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mortalità è stabile con oscillazioni annuali per le regioni.</a:t>
            </a:r>
          </a:p>
          <a:p>
            <a:r>
              <a:rPr lang="it-IT" dirty="0"/>
              <a:t>Anche qui le differenze nella mortalità per trattamento non sono casuali, né probabilmente sono legate a diverse qualità delle cure, ma sono la conseguenza delle politiche sanitarie. </a:t>
            </a:r>
          </a:p>
          <a:p>
            <a:r>
              <a:rPr lang="it-IT" dirty="0"/>
              <a:t>E’ drammatico il confronto tra sopravvivenza in RRT e nella popolazione generale.</a:t>
            </a:r>
          </a:p>
        </p:txBody>
      </p:sp>
    </p:spTree>
    <p:extLst>
      <p:ext uri="{BB962C8B-B14F-4D97-AF65-F5344CB8AC3E}">
        <p14:creationId xmlns:p14="http://schemas.microsoft.com/office/powerpoint/2010/main" val="933250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117454-3CFB-41CE-8BA8-A94DF8682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7468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chemeClr val="accent1"/>
                </a:solidFill>
              </a:rPr>
              <a:t>La pandemia ha colpito i pazienti in trattamento sostitutivo?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04246F-42E5-46C4-BF0A-C149BB301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Calabria, Emilia Romagna e Veneto hanno fornito anche i dati del 2020.</a:t>
            </a:r>
          </a:p>
          <a:p>
            <a:r>
              <a:rPr lang="it-IT" dirty="0"/>
              <a:t>Nel 2019 non esisteva il COVID-19 in Italia, nel 2020 ci sono state almeno due ondate, in particolare la seconda ha colpito uniformemente l’Italia.</a:t>
            </a:r>
          </a:p>
          <a:p>
            <a:r>
              <a:rPr lang="it-IT" dirty="0"/>
              <a:t>Ci sono metodi per stimare speranza di vita e anni di vita perduti a partire da un qualsiasi anno di età, utili per stimare l’effetto di malattie che insorgono ad un certo punto della vita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8370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D18D09B3-1D44-452D-B9B4-D07AA93B4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9590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1"/>
                </a:solidFill>
              </a:rPr>
              <a:t>Speranza di vita RRT con la pandemia</a:t>
            </a: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9E721319-C48C-4C00-BD53-C250C95C78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477154"/>
              </p:ext>
            </p:extLst>
          </p:nvPr>
        </p:nvGraphicFramePr>
        <p:xfrm>
          <a:off x="668594" y="2908931"/>
          <a:ext cx="4650658" cy="17810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106">
                  <a:extLst>
                    <a:ext uri="{9D8B030D-6E8A-4147-A177-3AD203B41FA5}">
                      <a16:colId xmlns:a16="http://schemas.microsoft.com/office/drawing/2014/main" val="636953144"/>
                    </a:ext>
                  </a:extLst>
                </a:gridCol>
                <a:gridCol w="600085">
                  <a:extLst>
                    <a:ext uri="{9D8B030D-6E8A-4147-A177-3AD203B41FA5}">
                      <a16:colId xmlns:a16="http://schemas.microsoft.com/office/drawing/2014/main" val="3770562389"/>
                    </a:ext>
                  </a:extLst>
                </a:gridCol>
                <a:gridCol w="600085">
                  <a:extLst>
                    <a:ext uri="{9D8B030D-6E8A-4147-A177-3AD203B41FA5}">
                      <a16:colId xmlns:a16="http://schemas.microsoft.com/office/drawing/2014/main" val="3892064016"/>
                    </a:ext>
                  </a:extLst>
                </a:gridCol>
                <a:gridCol w="600085">
                  <a:extLst>
                    <a:ext uri="{9D8B030D-6E8A-4147-A177-3AD203B41FA5}">
                      <a16:colId xmlns:a16="http://schemas.microsoft.com/office/drawing/2014/main" val="2348759774"/>
                    </a:ext>
                  </a:extLst>
                </a:gridCol>
                <a:gridCol w="600085">
                  <a:extLst>
                    <a:ext uri="{9D8B030D-6E8A-4147-A177-3AD203B41FA5}">
                      <a16:colId xmlns:a16="http://schemas.microsoft.com/office/drawing/2014/main" val="999843074"/>
                    </a:ext>
                  </a:extLst>
                </a:gridCol>
                <a:gridCol w="750106">
                  <a:extLst>
                    <a:ext uri="{9D8B030D-6E8A-4147-A177-3AD203B41FA5}">
                      <a16:colId xmlns:a16="http://schemas.microsoft.com/office/drawing/2014/main" val="1690392678"/>
                    </a:ext>
                  </a:extLst>
                </a:gridCol>
                <a:gridCol w="750106">
                  <a:extLst>
                    <a:ext uri="{9D8B030D-6E8A-4147-A177-3AD203B41FA5}">
                      <a16:colId xmlns:a16="http://schemas.microsoft.com/office/drawing/2014/main" val="1172125344"/>
                    </a:ext>
                  </a:extLst>
                </a:gridCol>
              </a:tblGrid>
              <a:tr h="254437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RRT 2019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>
                          <a:effectLst/>
                        </a:rPr>
                        <a:t>RRT 2020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Population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84123604"/>
                  </a:ext>
                </a:extLst>
              </a:tr>
              <a:tr h="254437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baseline="0" dirty="0">
                          <a:effectLst/>
                        </a:rPr>
                        <a:t>Age</a:t>
                      </a:r>
                      <a:endParaRPr lang="it-IT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Life exp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Life lost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</a:rPr>
                        <a:t>Life </a:t>
                      </a:r>
                      <a:r>
                        <a:rPr lang="it-IT" sz="1400" u="none" strike="noStrike" dirty="0" err="1">
                          <a:effectLst/>
                        </a:rPr>
                        <a:t>exp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</a:rPr>
                        <a:t>Life </a:t>
                      </a:r>
                      <a:r>
                        <a:rPr lang="it-IT" sz="1400" u="none" strike="noStrike" dirty="0" err="1">
                          <a:effectLst/>
                        </a:rPr>
                        <a:t>lost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</a:rPr>
                        <a:t>Life </a:t>
                      </a:r>
                      <a:r>
                        <a:rPr lang="it-IT" sz="1400" u="none" strike="noStrike" dirty="0" err="1">
                          <a:effectLst/>
                        </a:rPr>
                        <a:t>exp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Life lost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6904960"/>
                  </a:ext>
                </a:extLst>
              </a:tr>
              <a:tr h="254437"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 baseline="0" dirty="0">
                          <a:effectLst/>
                        </a:rPr>
                        <a:t>40</a:t>
                      </a:r>
                      <a:endParaRPr lang="it-IT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17,38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32,62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15,6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33,4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42,5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7,5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5591441"/>
                  </a:ext>
                </a:extLst>
              </a:tr>
              <a:tr h="254437"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 baseline="0" dirty="0">
                          <a:effectLst/>
                        </a:rPr>
                        <a:t>50</a:t>
                      </a:r>
                      <a:endParaRPr lang="it-IT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12,69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27,31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11,79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28,21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32,95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7,05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43444777"/>
                  </a:ext>
                </a:extLst>
              </a:tr>
              <a:tr h="254437"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 baseline="0" dirty="0">
                          <a:effectLst/>
                        </a:rPr>
                        <a:t>60</a:t>
                      </a:r>
                      <a:endParaRPr lang="it-IT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8,52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21,48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7,96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22,04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23,78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6,22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35894776"/>
                  </a:ext>
                </a:extLst>
              </a:tr>
              <a:tr h="254437"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 baseline="0" dirty="0">
                          <a:effectLst/>
                        </a:rPr>
                        <a:t>70</a:t>
                      </a:r>
                      <a:endParaRPr lang="it-IT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5,54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14,46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4,54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15,46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15,25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4,75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54627280"/>
                  </a:ext>
                </a:extLst>
              </a:tr>
              <a:tr h="254437"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 baseline="0" dirty="0">
                          <a:effectLst/>
                        </a:rPr>
                        <a:t>80</a:t>
                      </a:r>
                      <a:endParaRPr lang="it-IT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3,06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6,94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2,86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7,14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</a:rPr>
                        <a:t>7,58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</a:rPr>
                        <a:t>2,42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5575745"/>
                  </a:ext>
                </a:extLst>
              </a:tr>
            </a:tbl>
          </a:graphicData>
        </a:graphic>
      </p:graphicFrame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D48C12DE-9594-4CA4-8C6B-1892EDC3AC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702173"/>
              </p:ext>
            </p:extLst>
          </p:nvPr>
        </p:nvGraphicFramePr>
        <p:xfrm>
          <a:off x="5319252" y="2725993"/>
          <a:ext cx="6647461" cy="3644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195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506B55-2C99-4487-81EF-9012ED4C7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9757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1"/>
                </a:solidFill>
              </a:rPr>
              <a:t>Speranza di vita in Italia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F95ADD9-2633-48AC-989A-C5F8661B7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06" y="1818968"/>
            <a:ext cx="8847349" cy="503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38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360B6A11-3DBB-443D-A59F-4E5D4FDC8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8918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chemeClr val="accent1"/>
                </a:solidFill>
              </a:rPr>
              <a:t>Effetto COVID-19 in RRT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2646953-D524-4024-9ED6-EAC1DC86F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Riduzione di circa un anno della speranza di vita, come è successo nella popolazione generale.</a:t>
            </a:r>
          </a:p>
          <a:p>
            <a:r>
              <a:rPr lang="it-IT" dirty="0"/>
              <a:t>Diversamente dalla popolazione generale, l’effetto è molto evidente anche nei quarantenni e cinquantenni.</a:t>
            </a:r>
          </a:p>
          <a:p>
            <a:r>
              <a:rPr lang="it-IT" dirty="0"/>
              <a:t>Ne parleremo meglio tra un anno ….</a:t>
            </a:r>
          </a:p>
        </p:txBody>
      </p:sp>
    </p:spTree>
    <p:extLst>
      <p:ext uri="{BB962C8B-B14F-4D97-AF65-F5344CB8AC3E}">
        <p14:creationId xmlns:p14="http://schemas.microsoft.com/office/powerpoint/2010/main" val="38036459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14534</TotalTime>
  <Words>826</Words>
  <Application>Microsoft Macintosh PowerPoint</Application>
  <PresentationFormat>Widescreen</PresentationFormat>
  <Paragraphs>373</Paragraphs>
  <Slides>23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Tema di Office</vt:lpstr>
      <vt:lpstr>Worksheet</vt:lpstr>
      <vt:lpstr>Presentazione standard di PowerPoint</vt:lpstr>
      <vt:lpstr>Presentazione standard di PowerPoint</vt:lpstr>
      <vt:lpstr>Risposta al RIDT dal 2011 a oggi</vt:lpstr>
      <vt:lpstr>Incidenza 2019</vt:lpstr>
      <vt:lpstr>Presentazione standard di PowerPoint</vt:lpstr>
      <vt:lpstr>Incidenza per classi di età nelle regioni</vt:lpstr>
      <vt:lpstr>Presentazione standard di PowerPoint</vt:lpstr>
      <vt:lpstr>Presentazione standard di PowerPoint</vt:lpstr>
      <vt:lpstr>Distribuzione primo tipo di trattamento per regione</vt:lpstr>
      <vt:lpstr>Osservazioni</vt:lpstr>
      <vt:lpstr>Presentazione standard di PowerPoint</vt:lpstr>
      <vt:lpstr>Presentazione standard di PowerPoint</vt:lpstr>
      <vt:lpstr>Presentazione standard di PowerPoint</vt:lpstr>
      <vt:lpstr>Distribuzione trattamenti RRT per regione anno 2019</vt:lpstr>
      <vt:lpstr>Commenti</vt:lpstr>
      <vt:lpstr>Mortalità in RRT per regione</vt:lpstr>
      <vt:lpstr>Mortalità per trattamento nelle regioni</vt:lpstr>
      <vt:lpstr>Confronto tra sopravvivenza pazienti in RRT e popolazione generale</vt:lpstr>
      <vt:lpstr>Commenti</vt:lpstr>
      <vt:lpstr>La pandemia ha colpito i pazienti in trattamento sostitutivo?</vt:lpstr>
      <vt:lpstr>Speranza di vita RRT con la pandemia</vt:lpstr>
      <vt:lpstr>Speranza di vita in Italia</vt:lpstr>
      <vt:lpstr>Effetto COVID-19 in RRT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22</cp:revision>
  <dcterms:created xsi:type="dcterms:W3CDTF">2019-02-25T09:18:58Z</dcterms:created>
  <dcterms:modified xsi:type="dcterms:W3CDTF">2021-10-12T08:20:09Z</dcterms:modified>
</cp:coreProperties>
</file>